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" name="Shape 4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pPr/>
            <a:r>
              <a:t>2026</a:t>
            </a:r>
          </a:p>
        </p:txBody>
      </p:sp>
      <p:sp>
        <p:nvSpPr>
          <p:cNvPr id="24" name="روز اول شروع همکاری"/>
          <p:cNvSpPr txBox="1"/>
          <p:nvPr/>
        </p:nvSpPr>
        <p:spPr>
          <a:xfrm>
            <a:off x="4885004" y="12425228"/>
            <a:ext cx="2751795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solidFill>
                  <a:srgbClr val="FFFFFF"/>
                </a:solidFill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روز اول شروع همکاری</a:t>
            </a:r>
          </a:p>
        </p:txBody>
      </p:sp>
      <p:sp>
        <p:nvSpPr>
          <p:cNvPr id="25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pPr/>
            <a:r>
              <a:t>HR Team</a:t>
            </a:r>
          </a:p>
        </p:txBody>
      </p:sp>
      <p:pic>
        <p:nvPicPr>
          <p:cNvPr id="2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solidFill>
                  <a:srgbClr val="FFFFFF"/>
                </a:solidFill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22702111" y="12636068"/>
            <a:ext cx="537973" cy="399402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 sz="1900">
                <a:solidFill>
                  <a:srgbClr val="5E5E5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3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4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7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Presentation Title</a:t>
            </a:r>
          </a:p>
        </p:txBody>
      </p:sp>
      <p:sp>
        <p:nvSpPr>
          <p:cNvPr id="8" name="Body Level One…"/>
          <p:cNvSpPr txBox="1"/>
          <p:nvPr>
            <p:ph type="body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22673843" y="12431323"/>
            <a:ext cx="537973" cy="2229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spAutoFit/>
          </a:bodyPr>
          <a:lstStyle>
            <a:lvl1pPr algn="r" defTabSz="584200"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32" strike="noStrike" sz="11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rgbClr val="B8FF2A"/>
            </a:gs>
            <a:gs pos="100000">
              <a:srgbClr val="D02BD3"/>
            </a:gs>
          </a:gsLst>
          <a:lin ang="3117886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ircle"/>
          <p:cNvSpPr/>
          <p:nvPr/>
        </p:nvSpPr>
        <p:spPr>
          <a:xfrm>
            <a:off x="-2467280" y="-4370869"/>
            <a:ext cx="16313278" cy="16313279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4640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45" name="Circle"/>
          <p:cNvSpPr/>
          <p:nvPr/>
        </p:nvSpPr>
        <p:spPr>
          <a:xfrm>
            <a:off x="-257565" y="-3610161"/>
            <a:ext cx="16313278" cy="1631327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4640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46" name="Circle"/>
          <p:cNvSpPr/>
          <p:nvPr/>
        </p:nvSpPr>
        <p:spPr>
          <a:xfrm>
            <a:off x="-4984230" y="-1298639"/>
            <a:ext cx="16313279" cy="1631327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4640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47" name="Circle"/>
          <p:cNvSpPr/>
          <p:nvPr/>
        </p:nvSpPr>
        <p:spPr>
          <a:xfrm rot="6536720">
            <a:off x="4467600" y="10513626"/>
            <a:ext cx="16673154" cy="16673154"/>
          </a:xfrm>
          <a:prstGeom prst="ellipse">
            <a:avLst/>
          </a:prstGeom>
          <a:gradFill>
            <a:gsLst>
              <a:gs pos="0">
                <a:srgbClr val="D2DFF6">
                  <a:alpha val="12414"/>
                </a:srgbClr>
              </a:gs>
              <a:gs pos="100000">
                <a:srgbClr val="D7C7F5">
                  <a:alpha val="47682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48" name="Circle"/>
          <p:cNvSpPr/>
          <p:nvPr/>
        </p:nvSpPr>
        <p:spPr>
          <a:xfrm rot="6536720">
            <a:off x="1303302" y="3418956"/>
            <a:ext cx="19312683" cy="19312683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1128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49" name="Circle"/>
          <p:cNvSpPr/>
          <p:nvPr/>
        </p:nvSpPr>
        <p:spPr>
          <a:xfrm rot="6536720">
            <a:off x="-935049" y="2745962"/>
            <a:ext cx="19312683" cy="19312682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15360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0" name="Circle"/>
          <p:cNvSpPr/>
          <p:nvPr/>
        </p:nvSpPr>
        <p:spPr>
          <a:xfrm rot="6536720">
            <a:off x="-7491402" y="405109"/>
            <a:ext cx="19312683" cy="19312683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6151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1" name="Circle"/>
          <p:cNvSpPr/>
          <p:nvPr/>
        </p:nvSpPr>
        <p:spPr>
          <a:xfrm rot="6536720">
            <a:off x="3627573" y="6684694"/>
            <a:ext cx="19312683" cy="19312682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15360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2" name="Circle"/>
          <p:cNvSpPr/>
          <p:nvPr/>
        </p:nvSpPr>
        <p:spPr>
          <a:xfrm>
            <a:off x="-9682209" y="8075809"/>
            <a:ext cx="18654968" cy="18654968"/>
          </a:xfrm>
          <a:prstGeom prst="ellipse">
            <a:avLst/>
          </a:prstGeom>
          <a:gradFill>
            <a:gsLst>
              <a:gs pos="0">
                <a:srgbClr val="D2DFF6">
                  <a:alpha val="7409"/>
                </a:srgbClr>
              </a:gs>
              <a:gs pos="100000">
                <a:srgbClr val="D7C7F5">
                  <a:alpha val="28459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" name="Circle"/>
          <p:cNvSpPr/>
          <p:nvPr/>
        </p:nvSpPr>
        <p:spPr>
          <a:xfrm rot="6536720">
            <a:off x="-12858013" y="7746952"/>
            <a:ext cx="19312682" cy="19312682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15360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4" name="TextBox 8"/>
          <p:cNvSpPr txBox="1"/>
          <p:nvPr/>
        </p:nvSpPr>
        <p:spPr>
          <a:xfrm>
            <a:off x="12466494" y="5237031"/>
            <a:ext cx="10678011" cy="2212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spcBef>
                <a:spcPts val="0"/>
              </a:spcBef>
              <a:defRPr sz="11600">
                <a:solidFill>
                  <a:srgbClr val="FFFFFF"/>
                </a:solidFill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55" name="TextBox 8"/>
          <p:cNvSpPr txBox="1"/>
          <p:nvPr/>
        </p:nvSpPr>
        <p:spPr>
          <a:xfrm>
            <a:off x="1246350" y="5759401"/>
            <a:ext cx="7288210" cy="2374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6100">
                <a:solidFill>
                  <a:srgbClr val="FFFFFF"/>
                </a:solidFill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یه شروع خوب، از همین‌جا</a:t>
            </a:r>
          </a:p>
        </p:txBody>
      </p:sp>
      <p:pic>
        <p:nvPicPr>
          <p:cNvPr id="5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900775" y="3492828"/>
            <a:ext cx="4242902" cy="11689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ounded Rectangle"/>
          <p:cNvSpPr/>
          <p:nvPr/>
        </p:nvSpPr>
        <p:spPr>
          <a:xfrm>
            <a:off x="1188796" y="7323461"/>
            <a:ext cx="2775669" cy="4504855"/>
          </a:xfrm>
          <a:prstGeom prst="roundRect">
            <a:avLst>
              <a:gd name="adj" fmla="val 8603"/>
            </a:avLst>
          </a:prstGeom>
          <a:gradFill>
            <a:gsLst>
              <a:gs pos="0">
                <a:srgbClr val="D6E8D9">
                  <a:alpha val="4132"/>
                </a:srgbClr>
              </a:gs>
              <a:gs pos="100000">
                <a:srgbClr val="D0DDF2">
                  <a:alpha val="43293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D0DDF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1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72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73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74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76" name="TextBox 8"/>
          <p:cNvSpPr txBox="1"/>
          <p:nvPr/>
        </p:nvSpPr>
        <p:spPr>
          <a:xfrm>
            <a:off x="15839337" y="2335514"/>
            <a:ext cx="7305169" cy="1032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برنامه زمانی دیجی‌منتور</a:t>
            </a:r>
          </a:p>
        </p:txBody>
      </p:sp>
      <p:sp>
        <p:nvSpPr>
          <p:cNvPr id="177" name="TextBox 8"/>
          <p:cNvSpPr txBox="1"/>
          <p:nvPr/>
        </p:nvSpPr>
        <p:spPr>
          <a:xfrm>
            <a:off x="20395795" y="3913762"/>
            <a:ext cx="2772112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بازه زمانی</a:t>
            </a:r>
          </a:p>
        </p:txBody>
      </p:sp>
      <p:sp>
        <p:nvSpPr>
          <p:cNvPr id="178" name="Text"/>
          <p:cNvSpPr txBox="1"/>
          <p:nvPr/>
        </p:nvSpPr>
        <p:spPr>
          <a:xfrm>
            <a:off x="3814533" y="3095789"/>
            <a:ext cx="127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79" name="TextBox 8"/>
          <p:cNvSpPr txBox="1"/>
          <p:nvPr/>
        </p:nvSpPr>
        <p:spPr>
          <a:xfrm>
            <a:off x="15414417" y="3913762"/>
            <a:ext cx="4086508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کارهایی که انجام می‌دی</a:t>
            </a:r>
          </a:p>
        </p:txBody>
      </p:sp>
      <p:sp>
        <p:nvSpPr>
          <p:cNvPr id="180" name="TextBox 8"/>
          <p:cNvSpPr txBox="1"/>
          <p:nvPr/>
        </p:nvSpPr>
        <p:spPr>
          <a:xfrm>
            <a:off x="20395795" y="4750780"/>
            <a:ext cx="2772112" cy="60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🌱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قبل از روز اول</a:t>
            </a:r>
          </a:p>
        </p:txBody>
      </p:sp>
      <p:sp>
        <p:nvSpPr>
          <p:cNvPr id="181" name="TextBox 8"/>
          <p:cNvSpPr txBox="1"/>
          <p:nvPr/>
        </p:nvSpPr>
        <p:spPr>
          <a:xfrm>
            <a:off x="19498507" y="6193052"/>
            <a:ext cx="3669401" cy="60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روز اول</a:t>
            </a:r>
          </a:p>
        </p:txBody>
      </p:sp>
      <p:sp>
        <p:nvSpPr>
          <p:cNvPr id="182" name="TextBox 8"/>
          <p:cNvSpPr txBox="1"/>
          <p:nvPr/>
        </p:nvSpPr>
        <p:spPr>
          <a:xfrm>
            <a:off x="19498507" y="7775974"/>
            <a:ext cx="3669401" cy="604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📅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هفته اول</a:t>
            </a:r>
          </a:p>
        </p:txBody>
      </p:sp>
      <p:sp>
        <p:nvSpPr>
          <p:cNvPr id="183" name="TextBox 8"/>
          <p:cNvSpPr txBox="1"/>
          <p:nvPr/>
        </p:nvSpPr>
        <p:spPr>
          <a:xfrm>
            <a:off x="19498507" y="9326639"/>
            <a:ext cx="3669401" cy="60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🧩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هفته دوم تا چهارم</a:t>
            </a:r>
          </a:p>
        </p:txBody>
      </p:sp>
      <p:sp>
        <p:nvSpPr>
          <p:cNvPr id="184" name="TextBox 8"/>
          <p:cNvSpPr txBox="1"/>
          <p:nvPr/>
        </p:nvSpPr>
        <p:spPr>
          <a:xfrm>
            <a:off x="19498507" y="10830236"/>
            <a:ext cx="3669401" cy="60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🌿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بعد از ماه اول</a:t>
            </a:r>
          </a:p>
        </p:txBody>
      </p:sp>
      <p:sp>
        <p:nvSpPr>
          <p:cNvPr id="185" name="TextBox 8"/>
          <p:cNvSpPr txBox="1"/>
          <p:nvPr/>
        </p:nvSpPr>
        <p:spPr>
          <a:xfrm>
            <a:off x="11810458" y="4750780"/>
            <a:ext cx="7690467" cy="1048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مرور اطلاعات فرد جدید (در صورت دسترسی)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هماهنگی با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HR </a:t>
            </a:r>
            <a:r>
              <a:t>یا مدیر اگر نکته خاصی هست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آماده شدن ذهنی برای نقش همراه</a:t>
            </a:r>
          </a:p>
        </p:txBody>
      </p:sp>
      <p:sp>
        <p:nvSpPr>
          <p:cNvPr id="186" name="TextBox 8"/>
          <p:cNvSpPr txBox="1"/>
          <p:nvPr/>
        </p:nvSpPr>
        <p:spPr>
          <a:xfrm>
            <a:off x="11810458" y="6193052"/>
            <a:ext cx="7690467" cy="999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معرفی خودت با لحن دوستانه- خوش‌آمدگویی- معرفی اولیه تیم- ایجاد فضای راحت برای ارتباط</a:t>
            </a:r>
          </a:p>
        </p:txBody>
      </p:sp>
      <p:sp>
        <p:nvSpPr>
          <p:cNvPr id="187" name="TextBox 8"/>
          <p:cNvSpPr txBox="1"/>
          <p:nvPr/>
        </p:nvSpPr>
        <p:spPr>
          <a:xfrm>
            <a:off x="11810458" y="7775974"/>
            <a:ext cx="7690467" cy="1023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۲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تا ۳ چک‌این کوتاه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پاسخ به سوالات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توضیح نکات کاربردی و نانوشته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کمک در شناخت ابزارها و آدم‌ها</a:t>
            </a:r>
          </a:p>
        </p:txBody>
      </p:sp>
      <p:sp>
        <p:nvSpPr>
          <p:cNvPr id="188" name="TextBox 8"/>
          <p:cNvSpPr txBox="1"/>
          <p:nvPr/>
        </p:nvSpPr>
        <p:spPr>
          <a:xfrm>
            <a:off x="11810458" y="9326640"/>
            <a:ext cx="7690467" cy="999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چک‌این هفتگی- پیگیری تجربه کلی (نه فقط کار)- کمک به ارتباط گرفتن با تیم- هدایت به سمت استقلال</a:t>
            </a:r>
          </a:p>
        </p:txBody>
      </p:sp>
      <p:sp>
        <p:nvSpPr>
          <p:cNvPr id="189" name="TextBox 8"/>
          <p:cNvSpPr txBox="1"/>
          <p:nvPr/>
        </p:nvSpPr>
        <p:spPr>
          <a:xfrm>
            <a:off x="11810458" y="10830236"/>
            <a:ext cx="7690467" cy="515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دسترس بودن در صورت نیاز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حفظ ارتباط سبک</a:t>
            </a:r>
          </a:p>
        </p:txBody>
      </p:sp>
      <p:sp>
        <p:nvSpPr>
          <p:cNvPr id="190" name="TextBox 8"/>
          <p:cNvSpPr txBox="1"/>
          <p:nvPr/>
        </p:nvSpPr>
        <p:spPr>
          <a:xfrm>
            <a:off x="5452302" y="3913762"/>
            <a:ext cx="5458615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سوالاتی که می‌تونی بپرسی</a:t>
            </a:r>
          </a:p>
        </p:txBody>
      </p:sp>
      <p:sp>
        <p:nvSpPr>
          <p:cNvPr id="191" name="TextBox 8"/>
          <p:cNvSpPr txBox="1"/>
          <p:nvPr/>
        </p:nvSpPr>
        <p:spPr>
          <a:xfrm>
            <a:off x="4780258" y="4750780"/>
            <a:ext cx="6135330" cy="491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(نیازی به سوال نیست)</a:t>
            </a:r>
          </a:p>
        </p:txBody>
      </p:sp>
      <p:sp>
        <p:nvSpPr>
          <p:cNvPr id="192" name="TextBox 8"/>
          <p:cNvSpPr txBox="1"/>
          <p:nvPr/>
        </p:nvSpPr>
        <p:spPr>
          <a:xfrm>
            <a:off x="4780258" y="6193052"/>
            <a:ext cx="6135330" cy="1037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«روز اول چطور داره می‌گذره؟»- «همه‌چی اوکیه تا اینجا؟»- «اگر سوالی داشتی حتماً بهم بگو»</a:t>
            </a:r>
          </a:p>
        </p:txBody>
      </p:sp>
      <p:sp>
        <p:nvSpPr>
          <p:cNvPr id="193" name="TextBox 8"/>
          <p:cNvSpPr txBox="1"/>
          <p:nvPr/>
        </p:nvSpPr>
        <p:spPr>
          <a:xfrm>
            <a:off x="4780258" y="7775974"/>
            <a:ext cx="6135330" cy="1084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«جایی هست که برات مبهم باشه؟»- «با ابزارها راحتی؟»- «چیزی هست که فکر کنی هنوز نگرفتی؟»</a:t>
            </a:r>
          </a:p>
        </p:txBody>
      </p:sp>
      <p:sp>
        <p:nvSpPr>
          <p:cNvPr id="194" name="TextBox 8"/>
          <p:cNvSpPr txBox="1"/>
          <p:nvPr/>
        </p:nvSpPr>
        <p:spPr>
          <a:xfrm>
            <a:off x="4780258" y="9326640"/>
            <a:ext cx="6135330" cy="1219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تا اینجا چه حسی داری؟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»- «</a:t>
            </a:r>
            <a:r>
              <a:t>با تیم راحت‌تر شدی؟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»- «</a:t>
            </a:r>
            <a:r>
              <a:t>جایی هست هنوز گیج‌کننده باشه؟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195" name="TextBox 8"/>
          <p:cNvSpPr txBox="1"/>
          <p:nvPr/>
        </p:nvSpPr>
        <p:spPr>
          <a:xfrm>
            <a:off x="4780258" y="10830236"/>
            <a:ext cx="6135330" cy="8728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همه‌چی رو روال افتاده؟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»- «</a:t>
            </a:r>
            <a:r>
              <a:t>کمکی از دستم برمیاد؟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196" name="Rounded Rectangle"/>
          <p:cNvSpPr/>
          <p:nvPr/>
        </p:nvSpPr>
        <p:spPr>
          <a:xfrm>
            <a:off x="4090612" y="4593305"/>
            <a:ext cx="19050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DE5F9">
                  <a:alpha val="24411"/>
                </a:srgbClr>
              </a:gs>
              <a:gs pos="100000">
                <a:srgbClr val="79B0F8">
                  <a:alpha val="41282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97" name="Rounded Rectangle"/>
          <p:cNvSpPr/>
          <p:nvPr/>
        </p:nvSpPr>
        <p:spPr>
          <a:xfrm>
            <a:off x="4695792" y="1150980"/>
            <a:ext cx="2772112" cy="787580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D2DFF6">
                  <a:alpha val="15780"/>
                </a:srgbClr>
              </a:gs>
              <a:gs pos="100000">
                <a:srgbClr val="D7C7F5">
                  <a:alpha val="6061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98" name="Rounded Rectangle"/>
          <p:cNvSpPr/>
          <p:nvPr/>
        </p:nvSpPr>
        <p:spPr>
          <a:xfrm>
            <a:off x="6056897" y="2779437"/>
            <a:ext cx="2178821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EEEDC">
                  <a:alpha val="39848"/>
                </a:srgbClr>
              </a:gs>
              <a:gs pos="100000">
                <a:srgbClr val="C7DFAB">
                  <a:alpha val="56185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CBDF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99" name="Rounded Rectangle"/>
          <p:cNvSpPr/>
          <p:nvPr/>
        </p:nvSpPr>
        <p:spPr>
          <a:xfrm>
            <a:off x="3394967" y="2282827"/>
            <a:ext cx="3400691" cy="749465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D6E8D9">
                  <a:alpha val="8215"/>
                </a:srgbClr>
              </a:gs>
              <a:gs pos="100000">
                <a:srgbClr val="D0DDF2">
                  <a:alpha val="86056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D0DDF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0" name="Rounded Rectangle"/>
          <p:cNvSpPr/>
          <p:nvPr/>
        </p:nvSpPr>
        <p:spPr>
          <a:xfrm>
            <a:off x="8198301" y="1617271"/>
            <a:ext cx="3208472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EE8D3">
                  <a:alpha val="32096"/>
                </a:srgbClr>
              </a:gs>
              <a:gs pos="100000">
                <a:srgbClr val="E8DAC1">
                  <a:alpha val="76084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1" name="Rounded Rectangle"/>
          <p:cNvSpPr/>
          <p:nvPr/>
        </p:nvSpPr>
        <p:spPr>
          <a:xfrm>
            <a:off x="1244657" y="1617271"/>
            <a:ext cx="1521486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FE5C7">
                  <a:alpha val="25815"/>
                </a:srgbClr>
              </a:gs>
              <a:gs pos="100000">
                <a:srgbClr val="F3F1C4">
                  <a:alpha val="7913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2" name="Rounded Rectangle"/>
          <p:cNvSpPr/>
          <p:nvPr/>
        </p:nvSpPr>
        <p:spPr>
          <a:xfrm>
            <a:off x="4090612" y="5903252"/>
            <a:ext cx="19050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EEDC">
                  <a:alpha val="39848"/>
                </a:srgbClr>
              </a:gs>
              <a:gs pos="100000">
                <a:srgbClr val="C7DFAB">
                  <a:alpha val="56185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CBDF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3" name="Rounded Rectangle"/>
          <p:cNvSpPr/>
          <p:nvPr/>
        </p:nvSpPr>
        <p:spPr>
          <a:xfrm>
            <a:off x="4090612" y="7465599"/>
            <a:ext cx="19050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DFF6">
                  <a:alpha val="15780"/>
                </a:srgbClr>
              </a:gs>
              <a:gs pos="100000">
                <a:srgbClr val="D7C7F5">
                  <a:alpha val="6061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4" name="Rounded Rectangle"/>
          <p:cNvSpPr/>
          <p:nvPr/>
        </p:nvSpPr>
        <p:spPr>
          <a:xfrm>
            <a:off x="4090612" y="9065072"/>
            <a:ext cx="19050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E8D9">
                  <a:alpha val="8215"/>
                </a:srgbClr>
              </a:gs>
              <a:gs pos="100000">
                <a:srgbClr val="D0DDF2">
                  <a:alpha val="86056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D0DDF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5" name="Rounded Rectangle"/>
          <p:cNvSpPr/>
          <p:nvPr/>
        </p:nvSpPr>
        <p:spPr>
          <a:xfrm>
            <a:off x="4090612" y="10551840"/>
            <a:ext cx="19050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E8D3">
                  <a:alpha val="32096"/>
                </a:srgbClr>
              </a:gs>
              <a:gs pos="100000">
                <a:srgbClr val="E8DAC1">
                  <a:alpha val="76084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6" name="Rounded Rectangle"/>
          <p:cNvSpPr/>
          <p:nvPr/>
        </p:nvSpPr>
        <p:spPr>
          <a:xfrm>
            <a:off x="11950394" y="2334773"/>
            <a:ext cx="1521486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FE5C7">
                  <a:alpha val="25815"/>
                </a:srgbClr>
              </a:gs>
              <a:gs pos="100000">
                <a:srgbClr val="F3F1C4">
                  <a:alpha val="7913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07" name="TextBox 8"/>
          <p:cNvSpPr txBox="1"/>
          <p:nvPr/>
        </p:nvSpPr>
        <p:spPr>
          <a:xfrm>
            <a:off x="1417661" y="7898004"/>
            <a:ext cx="2351546" cy="3462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Bold"/>
                <a:ea typeface="Yekan Bakh Bold"/>
                <a:cs typeface="Yekan Bakh Bold"/>
                <a:sym typeface="Yekan Bakh Bold"/>
              </a:defRPr>
            </a:pPr>
            <a:r>
              <a:t>✨ نکته مهم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Bold"/>
                <a:ea typeface="Yekan Bakh Bold"/>
                <a:cs typeface="Yekan Bakh Bold"/>
                <a:sym typeface="Yekan Bakh Bold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6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لازم نیست همه این سوال‌ها رو دقیق و رسمی بپرسی. همین حس رو منتقل کنی کافیه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210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211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212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214" name="TextBox 8"/>
          <p:cNvSpPr txBox="1"/>
          <p:nvPr/>
        </p:nvSpPr>
        <p:spPr>
          <a:xfrm>
            <a:off x="15839337" y="2335514"/>
            <a:ext cx="7305169" cy="1032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سناریوهای رایج و نحوه برخورد</a:t>
            </a:r>
          </a:p>
        </p:txBody>
      </p:sp>
      <p:sp>
        <p:nvSpPr>
          <p:cNvPr id="215" name="TextBox 8"/>
          <p:cNvSpPr txBox="1"/>
          <p:nvPr/>
        </p:nvSpPr>
        <p:spPr>
          <a:xfrm>
            <a:off x="20395795" y="3913762"/>
            <a:ext cx="2772112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سناریو</a:t>
            </a:r>
          </a:p>
        </p:txBody>
      </p:sp>
      <p:sp>
        <p:nvSpPr>
          <p:cNvPr id="216" name="Text"/>
          <p:cNvSpPr txBox="1"/>
          <p:nvPr/>
        </p:nvSpPr>
        <p:spPr>
          <a:xfrm>
            <a:off x="3814533" y="3095789"/>
            <a:ext cx="127001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17" name="TextBox 8"/>
          <p:cNvSpPr txBox="1"/>
          <p:nvPr/>
        </p:nvSpPr>
        <p:spPr>
          <a:xfrm>
            <a:off x="14538079" y="3913762"/>
            <a:ext cx="4086508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چی کار کنی؟</a:t>
            </a:r>
          </a:p>
        </p:txBody>
      </p:sp>
      <p:sp>
        <p:nvSpPr>
          <p:cNvPr id="218" name="TextBox 8"/>
          <p:cNvSpPr txBox="1"/>
          <p:nvPr/>
        </p:nvSpPr>
        <p:spPr>
          <a:xfrm>
            <a:off x="20395795" y="4750780"/>
            <a:ext cx="2772112" cy="572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سوال نمی‌پرسه</a:t>
            </a:r>
          </a:p>
        </p:txBody>
      </p:sp>
      <p:sp>
        <p:nvSpPr>
          <p:cNvPr id="219" name="TextBox 8"/>
          <p:cNvSpPr txBox="1"/>
          <p:nvPr/>
        </p:nvSpPr>
        <p:spPr>
          <a:xfrm>
            <a:off x="19498507" y="6053352"/>
            <a:ext cx="3669401" cy="572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خیلی سوال می‌پرسه</a:t>
            </a:r>
          </a:p>
        </p:txBody>
      </p:sp>
      <p:sp>
        <p:nvSpPr>
          <p:cNvPr id="220" name="TextBox 8"/>
          <p:cNvSpPr txBox="1"/>
          <p:nvPr/>
        </p:nvSpPr>
        <p:spPr>
          <a:xfrm>
            <a:off x="19498507" y="7509274"/>
            <a:ext cx="3669401" cy="572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گیج یا سردرگمه</a:t>
            </a:r>
          </a:p>
        </p:txBody>
      </p:sp>
      <p:sp>
        <p:nvSpPr>
          <p:cNvPr id="221" name="TextBox 8"/>
          <p:cNvSpPr txBox="1"/>
          <p:nvPr/>
        </p:nvSpPr>
        <p:spPr>
          <a:xfrm>
            <a:off x="19498507" y="8526540"/>
            <a:ext cx="3669401" cy="572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ساکته / ارتباط نمی‌گیره</a:t>
            </a:r>
          </a:p>
        </p:txBody>
      </p:sp>
      <p:sp>
        <p:nvSpPr>
          <p:cNvPr id="222" name="TextBox 8"/>
          <p:cNvSpPr txBox="1"/>
          <p:nvPr/>
        </p:nvSpPr>
        <p:spPr>
          <a:xfrm>
            <a:off x="19498507" y="9941236"/>
            <a:ext cx="3669401" cy="572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حالش خوب نیست</a:t>
            </a:r>
          </a:p>
        </p:txBody>
      </p:sp>
      <p:sp>
        <p:nvSpPr>
          <p:cNvPr id="223" name="TextBox 8"/>
          <p:cNvSpPr txBox="1"/>
          <p:nvPr/>
        </p:nvSpPr>
        <p:spPr>
          <a:xfrm>
            <a:off x="3050600" y="3913762"/>
            <a:ext cx="5458614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چی می‌تونی بگی؟</a:t>
            </a:r>
          </a:p>
        </p:txBody>
      </p:sp>
      <p:sp>
        <p:nvSpPr>
          <p:cNvPr id="224" name="Rounded Rectangle"/>
          <p:cNvSpPr/>
          <p:nvPr/>
        </p:nvSpPr>
        <p:spPr>
          <a:xfrm>
            <a:off x="1224766" y="4593304"/>
            <a:ext cx="21971001" cy="5328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DE5F9">
                  <a:alpha val="24411"/>
                </a:srgbClr>
              </a:gs>
              <a:gs pos="100000">
                <a:srgbClr val="79B0F8">
                  <a:alpha val="41282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5" name="Rounded Rectangle"/>
          <p:cNvSpPr/>
          <p:nvPr/>
        </p:nvSpPr>
        <p:spPr>
          <a:xfrm>
            <a:off x="1162506" y="2661588"/>
            <a:ext cx="2772112" cy="787580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D2DFF6">
                  <a:alpha val="15780"/>
                </a:srgbClr>
              </a:gs>
              <a:gs pos="100000">
                <a:srgbClr val="D7C7F5">
                  <a:alpha val="6061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6" name="Rounded Rectangle"/>
          <p:cNvSpPr/>
          <p:nvPr/>
        </p:nvSpPr>
        <p:spPr>
          <a:xfrm>
            <a:off x="5698448" y="1857711"/>
            <a:ext cx="2178821" cy="749465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EEEDC">
                  <a:alpha val="39848"/>
                </a:srgbClr>
              </a:gs>
              <a:gs pos="100000">
                <a:srgbClr val="C7DFAB">
                  <a:alpha val="56185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CBDF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7" name="Rounded Rectangle"/>
          <p:cNvSpPr/>
          <p:nvPr/>
        </p:nvSpPr>
        <p:spPr>
          <a:xfrm>
            <a:off x="5750491" y="925840"/>
            <a:ext cx="3400691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D6E8D9">
                  <a:alpha val="8215"/>
                </a:srgbClr>
              </a:gs>
              <a:gs pos="100000">
                <a:srgbClr val="D0DDF2">
                  <a:alpha val="86056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D0DDF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8" name="Rounded Rectangle"/>
          <p:cNvSpPr/>
          <p:nvPr/>
        </p:nvSpPr>
        <p:spPr>
          <a:xfrm>
            <a:off x="9478477" y="1540461"/>
            <a:ext cx="3208472" cy="749465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EE8D3">
                  <a:alpha val="32096"/>
                </a:srgbClr>
              </a:gs>
              <a:gs pos="100000">
                <a:srgbClr val="E8DAC1">
                  <a:alpha val="76084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9" name="Rounded Rectangle"/>
          <p:cNvSpPr/>
          <p:nvPr/>
        </p:nvSpPr>
        <p:spPr>
          <a:xfrm>
            <a:off x="2857679" y="1182011"/>
            <a:ext cx="1521486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FE5C7">
                  <a:alpha val="25815"/>
                </a:srgbClr>
              </a:gs>
              <a:gs pos="100000">
                <a:srgbClr val="F3F1C4">
                  <a:alpha val="7913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0" name="Rounded Rectangle"/>
          <p:cNvSpPr/>
          <p:nvPr/>
        </p:nvSpPr>
        <p:spPr>
          <a:xfrm>
            <a:off x="1224766" y="5890552"/>
            <a:ext cx="21971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EEDC">
                  <a:alpha val="39848"/>
                </a:srgbClr>
              </a:gs>
              <a:gs pos="100000">
                <a:srgbClr val="C7DFAB">
                  <a:alpha val="56185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CBDF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1" name="Rounded Rectangle"/>
          <p:cNvSpPr/>
          <p:nvPr/>
        </p:nvSpPr>
        <p:spPr>
          <a:xfrm>
            <a:off x="1224766" y="7198899"/>
            <a:ext cx="21971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2DFF6">
                  <a:alpha val="15780"/>
                </a:srgbClr>
              </a:gs>
              <a:gs pos="100000">
                <a:srgbClr val="D7C7F5">
                  <a:alpha val="6061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2" name="Rounded Rectangle"/>
          <p:cNvSpPr/>
          <p:nvPr/>
        </p:nvSpPr>
        <p:spPr>
          <a:xfrm>
            <a:off x="1224766" y="8264972"/>
            <a:ext cx="21971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E8D9">
                  <a:alpha val="8215"/>
                </a:srgbClr>
              </a:gs>
              <a:gs pos="100000">
                <a:srgbClr val="D0DDF2">
                  <a:alpha val="86056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D0DDF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3" name="Rounded Rectangle"/>
          <p:cNvSpPr/>
          <p:nvPr/>
        </p:nvSpPr>
        <p:spPr>
          <a:xfrm>
            <a:off x="1224766" y="9662840"/>
            <a:ext cx="21971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E8D3">
                  <a:alpha val="32096"/>
                </a:srgbClr>
              </a:gs>
              <a:gs pos="100000">
                <a:srgbClr val="E8DAC1">
                  <a:alpha val="76084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4" name="Rounded Rectangle"/>
          <p:cNvSpPr/>
          <p:nvPr/>
        </p:nvSpPr>
        <p:spPr>
          <a:xfrm>
            <a:off x="8621936" y="2693222"/>
            <a:ext cx="1521486" cy="749466"/>
          </a:xfrm>
          <a:prstGeom prst="roundRect">
            <a:avLst>
              <a:gd name="adj" fmla="val 31863"/>
            </a:avLst>
          </a:prstGeom>
          <a:gradFill>
            <a:gsLst>
              <a:gs pos="0">
                <a:srgbClr val="EFE5C7">
                  <a:alpha val="25815"/>
                </a:srgbClr>
              </a:gs>
              <a:gs pos="100000">
                <a:srgbClr val="F3F1C4">
                  <a:alpha val="79130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5" name="TextBox 8"/>
          <p:cNvSpPr txBox="1"/>
          <p:nvPr/>
        </p:nvSpPr>
        <p:spPr>
          <a:xfrm>
            <a:off x="19498507" y="11191642"/>
            <a:ext cx="3669401" cy="572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Apple Color Emoji"/>
                <a:ea typeface="Apple Color Emoji"/>
                <a:cs typeface="Apple Color Emoji"/>
                <a:sym typeface="Apple Color Emoji"/>
              </a:rPr>
              <a:t>🟡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t>بیش از حد وابسته شده</a:t>
            </a:r>
          </a:p>
        </p:txBody>
      </p:sp>
      <p:sp>
        <p:nvSpPr>
          <p:cNvPr id="236" name="TextBox 8"/>
          <p:cNvSpPr txBox="1"/>
          <p:nvPr/>
        </p:nvSpPr>
        <p:spPr>
          <a:xfrm>
            <a:off x="9387805" y="4750780"/>
            <a:ext cx="9236782" cy="59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خودت شروع‌کننده باش- سوال باز بپرس- فضا رو امن کن</a:t>
            </a:r>
          </a:p>
        </p:txBody>
      </p:sp>
      <p:sp>
        <p:nvSpPr>
          <p:cNvPr id="237" name="TextBox 8"/>
          <p:cNvSpPr txBox="1"/>
          <p:nvPr/>
        </p:nvSpPr>
        <p:spPr>
          <a:xfrm>
            <a:off x="9387805" y="6053352"/>
            <a:ext cx="9236783" cy="96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با حوصله جواب بده- منابع رو نشون بده- مسیر یادگیری رو یاد بده</a:t>
            </a:r>
          </a:p>
        </p:txBody>
      </p:sp>
      <p:sp>
        <p:nvSpPr>
          <p:cNvPr id="238" name="TextBox 8"/>
          <p:cNvSpPr txBox="1"/>
          <p:nvPr/>
        </p:nvSpPr>
        <p:spPr>
          <a:xfrm>
            <a:off x="9387805" y="7509274"/>
            <a:ext cx="9236782" cy="1023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ساده‌سازی کن- قدم‌به‌قدم جلو ببر- نقطه ابهام رو پیدا کن</a:t>
            </a:r>
          </a:p>
        </p:txBody>
      </p:sp>
      <p:sp>
        <p:nvSpPr>
          <p:cNvPr id="239" name="TextBox 8"/>
          <p:cNvSpPr txBox="1"/>
          <p:nvPr/>
        </p:nvSpPr>
        <p:spPr>
          <a:xfrm>
            <a:off x="9387805" y="8526539"/>
            <a:ext cx="9236782" cy="999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- </a:t>
            </a:r>
            <a:r>
              <a:t>فشار نیار- خودت پیش‌قدم شو- فرصت تعامل بساز</a:t>
            </a:r>
          </a:p>
        </p:txBody>
      </p:sp>
      <p:sp>
        <p:nvSpPr>
          <p:cNvPr id="240" name="TextBox 8"/>
          <p:cNvSpPr txBox="1"/>
          <p:nvPr/>
        </p:nvSpPr>
        <p:spPr>
          <a:xfrm>
            <a:off x="9387805" y="9941236"/>
            <a:ext cx="9236782" cy="982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با احترام پیگیری کن- نشون بده برات مهمه- در صورت نیاز ارجاع بده</a:t>
            </a:r>
          </a:p>
        </p:txBody>
      </p:sp>
      <p:sp>
        <p:nvSpPr>
          <p:cNvPr id="241" name="TextBox 8"/>
          <p:cNvSpPr txBox="1"/>
          <p:nvPr/>
        </p:nvSpPr>
        <p:spPr>
          <a:xfrm>
            <a:off x="9387805" y="11191641"/>
            <a:ext cx="9236782" cy="982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8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مسیرها رو نشون بده- تشویق به استقلال کن- کمتر جواب مستقیم بده</a:t>
            </a:r>
          </a:p>
        </p:txBody>
      </p:sp>
      <p:sp>
        <p:nvSpPr>
          <p:cNvPr id="242" name="TextBox 8"/>
          <p:cNvSpPr txBox="1"/>
          <p:nvPr/>
        </p:nvSpPr>
        <p:spPr>
          <a:xfrm>
            <a:off x="1267025" y="4750780"/>
            <a:ext cx="7246861" cy="9650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همه‌چی واضحه یا جایی هست بیشتر توضیح بدم؟»«من خودم اوایل کلی سوال داشتم، تو چطوری؟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3" name="TextBox 8"/>
          <p:cNvSpPr txBox="1"/>
          <p:nvPr/>
        </p:nvSpPr>
        <p:spPr>
          <a:xfrm>
            <a:off x="1267025" y="6053352"/>
            <a:ext cx="7246860" cy="1037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این سوال خوبیه، معمولاً اینجا جوابشو پیدا می‌کنن»«بیا اینو با هم بررسی کنیم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4" name="TextBox 8"/>
          <p:cNvSpPr txBox="1"/>
          <p:nvPr/>
        </p:nvSpPr>
        <p:spPr>
          <a:xfrm>
            <a:off x="1267025" y="7509274"/>
            <a:ext cx="7246860" cy="1084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کدوم بخش بیشتر گیجت کرده؟»«بیا اینو مرحله‌ای جلو ببریم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5" name="TextBox 8"/>
          <p:cNvSpPr txBox="1"/>
          <p:nvPr/>
        </p:nvSpPr>
        <p:spPr>
          <a:xfrm>
            <a:off x="1267025" y="8526540"/>
            <a:ext cx="7246860" cy="1219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اگر اوکی هستی یه وقت کوتاه با هم بگیریم؟»«هر وقت خواستی من در دسترسم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6" name="TextBox 8"/>
          <p:cNvSpPr txBox="1"/>
          <p:nvPr/>
        </p:nvSpPr>
        <p:spPr>
          <a:xfrm>
            <a:off x="1267025" y="9941236"/>
            <a:ext cx="7246860" cy="1179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به نظر میاد درگیری، همه‌چی اوکیه؟»«اگر خواستی حرف بزنی من هستم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7" name="TextBox 8"/>
          <p:cNvSpPr txBox="1"/>
          <p:nvPr/>
        </p:nvSpPr>
        <p:spPr>
          <a:xfrm>
            <a:off x="1267025" y="11191641"/>
            <a:ext cx="7246860" cy="1179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5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«</a:t>
            </a:r>
            <a:r>
              <a:t>فکر کنم فلانی بهتر بتونه کمک کنه»«این موضوع رو معمولاً از اینجا پیگیری می‌کنن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»</a:t>
            </a:r>
          </a:p>
        </p:txBody>
      </p:sp>
      <p:sp>
        <p:nvSpPr>
          <p:cNvPr id="248" name="Rounded Rectangle"/>
          <p:cNvSpPr/>
          <p:nvPr/>
        </p:nvSpPr>
        <p:spPr>
          <a:xfrm>
            <a:off x="1224766" y="11016367"/>
            <a:ext cx="21971001" cy="532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EEDC">
                  <a:alpha val="39848"/>
                </a:srgbClr>
              </a:gs>
              <a:gs pos="100000">
                <a:srgbClr val="C7DFAB">
                  <a:alpha val="56185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CBDF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251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252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253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255" name="TextBox 8"/>
          <p:cNvSpPr txBox="1"/>
          <p:nvPr/>
        </p:nvSpPr>
        <p:spPr>
          <a:xfrm>
            <a:off x="16693362" y="5001318"/>
            <a:ext cx="6451144" cy="1032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حرف آخر</a:t>
            </a:r>
          </a:p>
        </p:txBody>
      </p:sp>
      <p:sp>
        <p:nvSpPr>
          <p:cNvPr id="256" name="TextBox 8"/>
          <p:cNvSpPr txBox="1"/>
          <p:nvPr/>
        </p:nvSpPr>
        <p:spPr>
          <a:xfrm>
            <a:off x="8539326" y="5125341"/>
            <a:ext cx="7305348" cy="3968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3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دیجی‌منتور</a:t>
            </a:r>
            <a:r>
              <a:t> بودن یعنی ساختن یک شروع درست.</a:t>
            </a:r>
            <a:br/>
            <a:r>
              <a:t>حضور تو می‌تونه مسیر رو روشن‌تر، ارتباط‌ها رو راحت‌تر و تجربه شروع کار رو حرفه‌ای‌تر کنه.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3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3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همین همراهیِ آگاهانه و به‌موقع، چیزی‌ه که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 یک شروع خوب</a:t>
            </a:r>
            <a:r>
              <a:t> رو می‌سازه 🤍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rgbClr val="1681FA"/>
            </a:gs>
            <a:gs pos="96287">
              <a:srgbClr val="1437F5"/>
            </a:gs>
          </a:gsLst>
          <a:lin ang="3117886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ircle"/>
          <p:cNvSpPr/>
          <p:nvPr/>
        </p:nvSpPr>
        <p:spPr>
          <a:xfrm>
            <a:off x="5994472" y="760615"/>
            <a:ext cx="11374132" cy="11374132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FFF992">
                  <a:alpha val="13655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D6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59" name="Circle"/>
          <p:cNvSpPr/>
          <p:nvPr/>
        </p:nvSpPr>
        <p:spPr>
          <a:xfrm>
            <a:off x="13399375" y="3591772"/>
            <a:ext cx="17929786" cy="17929785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17FF00"/>
              </a:gs>
            </a:gsLst>
            <a:lin ang="3628831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0" name="Oval"/>
          <p:cNvSpPr/>
          <p:nvPr/>
        </p:nvSpPr>
        <p:spPr>
          <a:xfrm>
            <a:off x="12253603" y="4408070"/>
            <a:ext cx="19578803" cy="11374132"/>
          </a:xfrm>
          <a:prstGeom prst="ellipse">
            <a:avLst/>
          </a:prstGeom>
          <a:gradFill>
            <a:gsLst>
              <a:gs pos="0">
                <a:srgbClr val="1437F5">
                  <a:alpha val="19000"/>
                </a:srgbClr>
              </a:gs>
              <a:gs pos="100000">
                <a:srgbClr val="37ADD6">
                  <a:alpha val="6418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1" name="Rounded Rectangle"/>
          <p:cNvSpPr/>
          <p:nvPr/>
        </p:nvSpPr>
        <p:spPr>
          <a:xfrm rot="18900000">
            <a:off x="6241151" y="-7638764"/>
            <a:ext cx="11901698" cy="11901698"/>
          </a:xfrm>
          <a:prstGeom prst="roundRect">
            <a:avLst>
              <a:gd name="adj" fmla="val 26152"/>
            </a:avLst>
          </a:prstGeom>
          <a:gradFill>
            <a:gsLst>
              <a:gs pos="0">
                <a:srgbClr val="1437F5">
                  <a:alpha val="19000"/>
                </a:srgbClr>
              </a:gs>
              <a:gs pos="100000">
                <a:srgbClr val="37ADD6">
                  <a:alpha val="6418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2" name="Oval"/>
          <p:cNvSpPr/>
          <p:nvPr/>
        </p:nvSpPr>
        <p:spPr>
          <a:xfrm>
            <a:off x="12574867" y="-9667951"/>
            <a:ext cx="19578803" cy="11374131"/>
          </a:xfrm>
          <a:prstGeom prst="ellipse">
            <a:avLst/>
          </a:prstGeom>
          <a:gradFill>
            <a:gsLst>
              <a:gs pos="0">
                <a:srgbClr val="1437F5">
                  <a:alpha val="19000"/>
                </a:srgbClr>
              </a:gs>
              <a:gs pos="100000">
                <a:srgbClr val="37ADD6">
                  <a:alpha val="6418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3" name="Rounded Rectangle"/>
          <p:cNvSpPr/>
          <p:nvPr/>
        </p:nvSpPr>
        <p:spPr>
          <a:xfrm rot="18900000">
            <a:off x="5890709" y="6510670"/>
            <a:ext cx="9030852" cy="9030852"/>
          </a:xfrm>
          <a:prstGeom prst="roundRect">
            <a:avLst>
              <a:gd name="adj" fmla="val 26152"/>
            </a:avLst>
          </a:prstGeom>
          <a:gradFill>
            <a:gsLst>
              <a:gs pos="0">
                <a:srgbClr val="1437F5">
                  <a:alpha val="14109"/>
                </a:srgbClr>
              </a:gs>
              <a:gs pos="100000">
                <a:srgbClr val="37ADD6">
                  <a:alpha val="4766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4" name="Rounded Rectangle"/>
          <p:cNvSpPr/>
          <p:nvPr/>
        </p:nvSpPr>
        <p:spPr>
          <a:xfrm rot="18900000">
            <a:off x="136417" y="5493405"/>
            <a:ext cx="10564035" cy="10564035"/>
          </a:xfrm>
          <a:prstGeom prst="roundRect">
            <a:avLst>
              <a:gd name="adj" fmla="val 26152"/>
            </a:avLst>
          </a:prstGeom>
          <a:gradFill>
            <a:gsLst>
              <a:gs pos="0">
                <a:srgbClr val="1437F5">
                  <a:alpha val="14109"/>
                </a:srgbClr>
              </a:gs>
              <a:gs pos="100000">
                <a:srgbClr val="37ADD6">
                  <a:alpha val="4766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5" name="Circle"/>
          <p:cNvSpPr/>
          <p:nvPr/>
        </p:nvSpPr>
        <p:spPr>
          <a:xfrm>
            <a:off x="17676127" y="9716406"/>
            <a:ext cx="757459" cy="757459"/>
          </a:xfrm>
          <a:prstGeom prst="ellipse">
            <a:avLst/>
          </a:prstGeom>
          <a:gradFill>
            <a:gsLst>
              <a:gs pos="0">
                <a:srgbClr val="1437F5">
                  <a:alpha val="60816"/>
                </a:srgbClr>
              </a:gs>
              <a:gs pos="100000">
                <a:srgbClr val="37ADD6">
                  <a:alpha val="20545"/>
                </a:srgbClr>
              </a:gs>
            </a:gsLst>
            <a:lin ang="177241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6" name="Oval"/>
          <p:cNvSpPr/>
          <p:nvPr/>
        </p:nvSpPr>
        <p:spPr>
          <a:xfrm>
            <a:off x="-5137206" y="-10876943"/>
            <a:ext cx="14566983" cy="13792114"/>
          </a:xfrm>
          <a:prstGeom prst="ellipse">
            <a:avLst/>
          </a:prstGeom>
          <a:gradFill>
            <a:gsLst>
              <a:gs pos="0">
                <a:srgbClr val="8170DA">
                  <a:alpha val="29712"/>
                </a:srgbClr>
              </a:gs>
              <a:gs pos="99417">
                <a:srgbClr val="C6A5D9">
                  <a:alpha val="8955"/>
                </a:srgbClr>
              </a:gs>
            </a:gsLst>
            <a:path>
              <a:fillToRect l="27748" t="34505" r="72251" b="6549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7" name="Rounded Rectangle"/>
          <p:cNvSpPr/>
          <p:nvPr/>
        </p:nvSpPr>
        <p:spPr>
          <a:xfrm rot="18900000">
            <a:off x="-5712328" y="4824574"/>
            <a:ext cx="11901698" cy="11901697"/>
          </a:xfrm>
          <a:prstGeom prst="roundRect">
            <a:avLst>
              <a:gd name="adj" fmla="val 26152"/>
            </a:avLst>
          </a:prstGeom>
          <a:gradFill>
            <a:gsLst>
              <a:gs pos="0">
                <a:srgbClr val="1437F5">
                  <a:alpha val="19000"/>
                </a:srgbClr>
              </a:gs>
              <a:gs pos="100000">
                <a:srgbClr val="37ADD6">
                  <a:alpha val="6418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8" name="Rounded Rectangle"/>
          <p:cNvSpPr/>
          <p:nvPr/>
        </p:nvSpPr>
        <p:spPr>
          <a:xfrm rot="19468105">
            <a:off x="17120271" y="-10556383"/>
            <a:ext cx="17343596" cy="10984977"/>
          </a:xfrm>
          <a:prstGeom prst="roundRect">
            <a:avLst>
              <a:gd name="adj" fmla="val 29106"/>
            </a:avLst>
          </a:prstGeom>
          <a:gradFill>
            <a:gsLst>
              <a:gs pos="0">
                <a:srgbClr val="8170DA">
                  <a:alpha val="14461"/>
                </a:srgbClr>
              </a:gs>
              <a:gs pos="100000">
                <a:srgbClr val="C6A5D9">
                  <a:alpha val="3594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9" name="Oval"/>
          <p:cNvSpPr/>
          <p:nvPr/>
        </p:nvSpPr>
        <p:spPr>
          <a:xfrm>
            <a:off x="-996163" y="12000692"/>
            <a:ext cx="16606988" cy="12791764"/>
          </a:xfrm>
          <a:prstGeom prst="ellipse">
            <a:avLst/>
          </a:prstGeom>
          <a:gradFill>
            <a:gsLst>
              <a:gs pos="0">
                <a:srgbClr val="1437F5">
                  <a:alpha val="19000"/>
                </a:srgbClr>
              </a:gs>
              <a:gs pos="100000">
                <a:srgbClr val="37ADD6">
                  <a:alpha val="6418"/>
                </a:srgbClr>
              </a:gs>
            </a:gsLst>
            <a:lin ang="1529171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0" name="Circle"/>
          <p:cNvSpPr/>
          <p:nvPr/>
        </p:nvSpPr>
        <p:spPr>
          <a:xfrm>
            <a:off x="5317981" y="3964387"/>
            <a:ext cx="1117397" cy="1117397"/>
          </a:xfrm>
          <a:prstGeom prst="ellipse">
            <a:avLst/>
          </a:prstGeom>
          <a:gradFill>
            <a:gsLst>
              <a:gs pos="0">
                <a:srgbClr val="1437F5">
                  <a:alpha val="46897"/>
                </a:srgbClr>
              </a:gs>
              <a:gs pos="100000">
                <a:srgbClr val="37ADD6">
                  <a:alpha val="15843"/>
                </a:srgbClr>
              </a:gs>
            </a:gsLst>
            <a:lin ang="177241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1" name="Circle"/>
          <p:cNvSpPr/>
          <p:nvPr/>
        </p:nvSpPr>
        <p:spPr>
          <a:xfrm>
            <a:off x="-8726372" y="4763872"/>
            <a:ext cx="17929786" cy="17929786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17FF00"/>
              </a:gs>
            </a:gsLst>
            <a:lin ang="8221332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2" name="Circle"/>
          <p:cNvSpPr/>
          <p:nvPr/>
        </p:nvSpPr>
        <p:spPr>
          <a:xfrm rot="17210603">
            <a:off x="-8556223" y="9256328"/>
            <a:ext cx="17929785" cy="17929786"/>
          </a:xfrm>
          <a:prstGeom prst="ellipse">
            <a:avLst/>
          </a:prstGeom>
          <a:gradFill>
            <a:gsLst>
              <a:gs pos="0">
                <a:srgbClr val="7F6EF5">
                  <a:alpha val="15556"/>
                </a:srgbClr>
              </a:gs>
              <a:gs pos="100000">
                <a:srgbClr val="FF3369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3" name="Circle"/>
          <p:cNvSpPr/>
          <p:nvPr/>
        </p:nvSpPr>
        <p:spPr>
          <a:xfrm rot="17210603">
            <a:off x="-7726829" y="2061203"/>
            <a:ext cx="17929786" cy="17929786"/>
          </a:xfrm>
          <a:prstGeom prst="ellipse">
            <a:avLst/>
          </a:prstGeom>
          <a:gradFill>
            <a:gsLst>
              <a:gs pos="0">
                <a:srgbClr val="7F6EF5">
                  <a:alpha val="15556"/>
                </a:srgbClr>
              </a:gs>
              <a:gs pos="100000">
                <a:srgbClr val="FF3369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4" name="Circle"/>
          <p:cNvSpPr/>
          <p:nvPr/>
        </p:nvSpPr>
        <p:spPr>
          <a:xfrm>
            <a:off x="20152993" y="11018000"/>
            <a:ext cx="17929785" cy="17929785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17FF00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7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76041" y="6475798"/>
            <a:ext cx="5231918" cy="1441439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Circle"/>
          <p:cNvSpPr/>
          <p:nvPr/>
        </p:nvSpPr>
        <p:spPr>
          <a:xfrm rot="17210603">
            <a:off x="-11119371" y="10456372"/>
            <a:ext cx="17929786" cy="17929786"/>
          </a:xfrm>
          <a:prstGeom prst="ellipse">
            <a:avLst/>
          </a:prstGeom>
          <a:gradFill>
            <a:gsLst>
              <a:gs pos="0">
                <a:srgbClr val="7F6EF5">
                  <a:alpha val="15556"/>
                </a:srgbClr>
              </a:gs>
              <a:gs pos="100000">
                <a:srgbClr val="FF3369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7" name="Circle"/>
          <p:cNvSpPr/>
          <p:nvPr/>
        </p:nvSpPr>
        <p:spPr>
          <a:xfrm>
            <a:off x="14770727" y="12117854"/>
            <a:ext cx="17929786" cy="17929785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17FF00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8" name="TextBox 8"/>
          <p:cNvSpPr txBox="1"/>
          <p:nvPr/>
        </p:nvSpPr>
        <p:spPr>
          <a:xfrm>
            <a:off x="9740888" y="8983414"/>
            <a:ext cx="4902223" cy="1167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 defTabSz="457200">
              <a:lnSpc>
                <a:spcPct val="100000"/>
              </a:lnSpc>
              <a:spcBef>
                <a:spcPts val="0"/>
              </a:spcBef>
              <a:defRPr sz="6100">
                <a:solidFill>
                  <a:srgbClr val="FFFFFF"/>
                </a:solidFill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2026</a:t>
            </a:r>
          </a:p>
        </p:txBody>
      </p:sp>
      <p:sp>
        <p:nvSpPr>
          <p:cNvPr id="279" name="Circle"/>
          <p:cNvSpPr/>
          <p:nvPr/>
        </p:nvSpPr>
        <p:spPr>
          <a:xfrm>
            <a:off x="12415203" y="12117854"/>
            <a:ext cx="17929786" cy="17929785"/>
          </a:xfrm>
          <a:prstGeom prst="ellipse">
            <a:avLst/>
          </a:prstGeom>
          <a:gradFill>
            <a:gsLst>
              <a:gs pos="0">
                <a:srgbClr val="1437F5">
                  <a:alpha val="0"/>
                </a:srgbClr>
              </a:gs>
              <a:gs pos="100000">
                <a:srgbClr val="17FF00">
                  <a:alpha val="66458"/>
                </a:srgbClr>
              </a:gs>
            </a:gsLst>
            <a:lin ang="13262298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1E418E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8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99241" y="3676148"/>
            <a:ext cx="1395006" cy="17590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roup"/>
          <p:cNvSpPr/>
          <p:nvPr/>
        </p:nvSpPr>
        <p:spPr>
          <a:xfrm>
            <a:off x="12901153" y="1170961"/>
            <a:ext cx="14720101" cy="14720101"/>
          </a:xfrm>
          <a:prstGeom prst="ellipse">
            <a:avLst/>
          </a:prstGeom>
          <a:gradFill>
            <a:gsLst>
              <a:gs pos="0">
                <a:srgbClr val="0038FF">
                  <a:alpha val="1228"/>
                </a:srgbClr>
              </a:gs>
              <a:gs pos="100000">
                <a:srgbClr val="0038FF">
                  <a:alpha val="1891"/>
                </a:srgbClr>
              </a:gs>
            </a:gsLst>
            <a:lin ang="1918221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>
                    <a:alpha val="97781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9" name="Circle"/>
          <p:cNvSpPr/>
          <p:nvPr/>
        </p:nvSpPr>
        <p:spPr>
          <a:xfrm>
            <a:off x="31027" y="-3027693"/>
            <a:ext cx="16313278" cy="1631327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4640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60" name="Circle"/>
          <p:cNvSpPr/>
          <p:nvPr/>
        </p:nvSpPr>
        <p:spPr>
          <a:xfrm rot="6536720">
            <a:off x="12615922" y="-2307480"/>
            <a:ext cx="16673153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41749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61" name="Circle"/>
          <p:cNvSpPr/>
          <p:nvPr/>
        </p:nvSpPr>
        <p:spPr>
          <a:xfrm>
            <a:off x="-5386629" y="6649029"/>
            <a:ext cx="18654967" cy="18654967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E9D0A4">
                  <a:alpha val="53116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E9D0A4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62" name="Circle"/>
          <p:cNvSpPr/>
          <p:nvPr/>
        </p:nvSpPr>
        <p:spPr>
          <a:xfrm rot="6536720">
            <a:off x="19093613" y="3222881"/>
            <a:ext cx="16673154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7658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63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64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65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66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68" name="TextBox 8"/>
          <p:cNvSpPr txBox="1"/>
          <p:nvPr/>
        </p:nvSpPr>
        <p:spPr>
          <a:xfrm>
            <a:off x="16693362" y="2963285"/>
            <a:ext cx="6451144" cy="1032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یه سلام گرم!</a:t>
            </a:r>
          </a:p>
        </p:txBody>
      </p:sp>
      <p:sp>
        <p:nvSpPr>
          <p:cNvPr id="69" name="TextBox 8"/>
          <p:cNvSpPr txBox="1"/>
          <p:nvPr/>
        </p:nvSpPr>
        <p:spPr>
          <a:xfrm>
            <a:off x="4892787" y="3169120"/>
            <a:ext cx="11954500" cy="836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خوشحالیم که قراره به‌عنوان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«دیجی‌منتور»</a:t>
            </a:r>
            <a:r>
              <a:t> کنار یکی از هم‌تیمی‌های جدیدمون باشی!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br/>
            <a:r>
              <a:t>شاید به نظر بیاد این نقش خیلی ساده‌ست، ولی واقعیت اینه که تو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قراره یکی از تاثیرگذارترین آدم‌ها توی تجربه شروع کار اون فرد باشی.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برای کسی که تازه وارد یه محیط جدید میشه، همه‌چیز می‌تونه یه کم نامشخص و حتی استرس‌زا باشه. اینجاست که تو به‌عنوان دیجی‌منتور وارد میشی—کسی که کمک می‌کنه این مسیر هموارتر، راحت‌تر و حتی لذت‌بخش‌تر بشه.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این راهنما کنارت هست تا بدونی دقیقاً چه کارهایی می‌تونی انجام بدی، چطور یه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دیجی‌منتور</a:t>
            </a:r>
            <a:r>
              <a:t> خوب باشی، و چطوری این تجربه رو هم برای خودت و هم برای هم‌تیمی جدید، تبدیل به یه تجربه مثبت کنی ✨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pPr>
            <a:r>
              <a:t>لازم نیست همه‌چی رو بدونی یا کامل باشی—همین که همراه باشی، خیلی وقت‌ها کافیه!</a:t>
            </a:r>
          </a:p>
        </p:txBody>
      </p:sp>
      <p:sp>
        <p:nvSpPr>
          <p:cNvPr id="70" name="Circle"/>
          <p:cNvSpPr/>
          <p:nvPr/>
        </p:nvSpPr>
        <p:spPr>
          <a:xfrm rot="6536720">
            <a:off x="22345857" y="2659604"/>
            <a:ext cx="16673154" cy="16673153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7658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ircle"/>
          <p:cNvSpPr/>
          <p:nvPr/>
        </p:nvSpPr>
        <p:spPr>
          <a:xfrm>
            <a:off x="-557854" y="-4282265"/>
            <a:ext cx="16313278" cy="1631327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3227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73" name="Circle"/>
          <p:cNvSpPr/>
          <p:nvPr/>
        </p:nvSpPr>
        <p:spPr>
          <a:xfrm rot="6536720">
            <a:off x="-9558664" y="10358123"/>
            <a:ext cx="16673154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41749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74" name="Circle"/>
          <p:cNvSpPr/>
          <p:nvPr/>
        </p:nvSpPr>
        <p:spPr>
          <a:xfrm>
            <a:off x="-12666497" y="1135434"/>
            <a:ext cx="18654968" cy="1865496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E9D0A4">
                  <a:alpha val="40645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E9D0A4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75" name="Circle"/>
          <p:cNvSpPr/>
          <p:nvPr/>
        </p:nvSpPr>
        <p:spPr>
          <a:xfrm rot="9859715">
            <a:off x="12554481" y="9928460"/>
            <a:ext cx="16313278" cy="16313279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32653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76" name="Circle"/>
          <p:cNvSpPr/>
          <p:nvPr/>
        </p:nvSpPr>
        <p:spPr>
          <a:xfrm rot="6536720">
            <a:off x="16239596" y="-2770833"/>
            <a:ext cx="16673154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1792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77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78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79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80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82" name="TextBox 8"/>
          <p:cNvSpPr txBox="1"/>
          <p:nvPr/>
        </p:nvSpPr>
        <p:spPr>
          <a:xfrm>
            <a:off x="16693362" y="2335514"/>
            <a:ext cx="6451144" cy="1032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دیجی‌منتور کیه؟</a:t>
            </a:r>
          </a:p>
        </p:txBody>
      </p:sp>
      <p:sp>
        <p:nvSpPr>
          <p:cNvPr id="83" name="TextBox 8"/>
          <p:cNvSpPr txBox="1"/>
          <p:nvPr/>
        </p:nvSpPr>
        <p:spPr>
          <a:xfrm>
            <a:off x="2137753" y="2541347"/>
            <a:ext cx="10055014" cy="577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به‌عنوان دیجی‌منتور:</a:t>
            </a:r>
          </a:p>
        </p:txBody>
      </p:sp>
      <p:sp>
        <p:nvSpPr>
          <p:cNvPr id="84" name="TextBox 8"/>
          <p:cNvSpPr txBox="1"/>
          <p:nvPr/>
        </p:nvSpPr>
        <p:spPr>
          <a:xfrm>
            <a:off x="15815933" y="3711405"/>
            <a:ext cx="7351974" cy="475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دیجی‌منتور در ساده‌ترین تعریف، یه همراهه!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کسی که کنار هم‌تیمی جدید قرار می‌گیره تا کمکش کنه راحت‌تر با محیط، آدم‌ها و روند کار آشنا بشه.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دیجی‌منتور با مدیره و HR فرق داره؛نقش تو خیلی ساده‌تر و در عین حال خیلی مهم‌تره: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شما کسی هستی که تجربه شروع کار رو برای یه نفر انسانی‌تر و قابل‌فهم‌تر می‌کنی.</a:t>
            </a:r>
          </a:p>
        </p:txBody>
      </p:sp>
      <p:sp>
        <p:nvSpPr>
          <p:cNvPr id="85" name="TextBox 8"/>
          <p:cNvSpPr txBox="1"/>
          <p:nvPr/>
        </p:nvSpPr>
        <p:spPr>
          <a:xfrm>
            <a:off x="2137753" y="3290184"/>
            <a:ext cx="10055014" cy="1771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یه نقطه امن برای سوال پرسیدنی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یه راهنمای غیررسمی برای فهمیدن فضا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و یه همراه برای روزهای اول کاری</a:t>
            </a:r>
          </a:p>
        </p:txBody>
      </p:sp>
      <p:sp>
        <p:nvSpPr>
          <p:cNvPr id="86" name="TextBox 8"/>
          <p:cNvSpPr txBox="1"/>
          <p:nvPr/>
        </p:nvSpPr>
        <p:spPr>
          <a:xfrm>
            <a:off x="1234249" y="5883105"/>
            <a:ext cx="10958518" cy="117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خیلی وقت‌ها همون چیزهای کوچیکی که تو می‌گی یا انجام می‌دی، می‌تونه استرس یه نفر رو کم کنه و کمک کنه سریع‌تر حس کنه «اینجا جای منه»!</a:t>
            </a:r>
          </a:p>
        </p:txBody>
      </p:sp>
      <p:sp>
        <p:nvSpPr>
          <p:cNvPr id="87" name="TextBox 8"/>
          <p:cNvSpPr txBox="1"/>
          <p:nvPr/>
        </p:nvSpPr>
        <p:spPr>
          <a:xfrm>
            <a:off x="1234249" y="7580874"/>
            <a:ext cx="10958518" cy="1771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شاید خیلی از این کارها به نظر کوچیک بیان، ولی تاثیرشون خیلی بزرگه.</a:t>
            </a:r>
            <a:br/>
            <a:r>
              <a:t>گاهی یه جواب ساده یا یه همراهی کوتاه از طرف تو، می‌تونه تجربه شروع کار یه نفر رو کاملاً تغییر بده.</a:t>
            </a:r>
          </a:p>
        </p:txBody>
      </p:sp>
      <p:sp>
        <p:nvSpPr>
          <p:cNvPr id="88" name="TextBox 8"/>
          <p:cNvSpPr txBox="1"/>
          <p:nvPr/>
        </p:nvSpPr>
        <p:spPr>
          <a:xfrm>
            <a:off x="1234249" y="9875543"/>
            <a:ext cx="10958518" cy="117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به زبان ساده:</a:t>
            </a:r>
            <a:br/>
            <a:r>
              <a:t>تو کمک می‌کنی یه شروع معمولی، تبدیل بشه به یه شروع خوب</a:t>
            </a:r>
          </a:p>
        </p:txBody>
      </p:sp>
      <p:sp>
        <p:nvSpPr>
          <p:cNvPr id="89" name="Circle"/>
          <p:cNvSpPr/>
          <p:nvPr/>
        </p:nvSpPr>
        <p:spPr>
          <a:xfrm rot="6536720">
            <a:off x="22995996" y="-3888433"/>
            <a:ext cx="16673154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1792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0" name="Circle"/>
          <p:cNvSpPr/>
          <p:nvPr/>
        </p:nvSpPr>
        <p:spPr>
          <a:xfrm rot="6536720">
            <a:off x="22995996" y="1242367"/>
            <a:ext cx="16673154" cy="16673154"/>
          </a:xfrm>
          <a:prstGeom prst="ellipse">
            <a:avLst/>
          </a:prstGeom>
          <a:gradFill>
            <a:gsLst>
              <a:gs pos="0">
                <a:srgbClr val="4F70FF">
                  <a:alpha val="0"/>
                </a:srgbClr>
              </a:gs>
              <a:gs pos="100000">
                <a:srgbClr val="4F70FF">
                  <a:alpha val="21792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1" name="Circle"/>
          <p:cNvSpPr/>
          <p:nvPr/>
        </p:nvSpPr>
        <p:spPr>
          <a:xfrm rot="9859715">
            <a:off x="9681079" y="11574763"/>
            <a:ext cx="16313278" cy="16313278"/>
          </a:xfrm>
          <a:prstGeom prst="ellipse">
            <a:avLst/>
          </a:prstGeom>
          <a:gradFill>
            <a:gsLst>
              <a:gs pos="0">
                <a:srgbClr val="E8CFA5">
                  <a:alpha val="0"/>
                </a:srgbClr>
              </a:gs>
              <a:gs pos="100000">
                <a:srgbClr val="A0B88E">
                  <a:alpha val="32653"/>
                </a:srgbClr>
              </a:gs>
            </a:gsLst>
            <a:path>
              <a:fillToRect l="94627" t="80515" r="5372" b="19484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DFDFD">
                    <a:alpha val="78275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94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95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96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98" name="TextBox 8"/>
          <p:cNvSpPr txBox="1"/>
          <p:nvPr/>
        </p:nvSpPr>
        <p:spPr>
          <a:xfrm>
            <a:off x="16693362" y="2335514"/>
            <a:ext cx="6451144" cy="1032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هدف دیجی‌منتور چیه؟</a:t>
            </a:r>
          </a:p>
        </p:txBody>
      </p:sp>
      <p:sp>
        <p:nvSpPr>
          <p:cNvPr id="99" name="TextBox 8"/>
          <p:cNvSpPr txBox="1"/>
          <p:nvPr/>
        </p:nvSpPr>
        <p:spPr>
          <a:xfrm>
            <a:off x="15414250" y="4479925"/>
            <a:ext cx="7753657" cy="5353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به‌عنوان دیجی‌منتور، قرار نیست همه‌چی رو بلد باشی یا همه مشکلات رو حل کنی.</a:t>
            </a:r>
            <a:br/>
            <a:r>
              <a:t>هدف تو خیلی ساده‌تره—ولی تاثیرش خیلی بزرگه.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تو اینجایی که کمک کنی هم‌تیمی جدید: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سریع‌تر با فضا و روند کار آشنا بشه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احساس راحتی و تعلق داشته باشه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بدونه برای سوال پرسیدن همیشه یه نفر کنارش هست</a:t>
            </a:r>
          </a:p>
          <a:p>
            <a:pPr marL="381000" indent="-3810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و مسیرشو با اطمینان بیشتری جلو بره</a:t>
            </a:r>
          </a:p>
        </p:txBody>
      </p:sp>
      <p:sp>
        <p:nvSpPr>
          <p:cNvPr id="100" name="TextBox 8"/>
          <p:cNvSpPr txBox="1"/>
          <p:nvPr/>
        </p:nvSpPr>
        <p:spPr>
          <a:xfrm>
            <a:off x="4918608" y="4479925"/>
            <a:ext cx="7264889" cy="236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واقع، تو یه «همراه قابل اعتماد» هستی، نه یه مرجع رسمی. همین که در دسترس باشی، گوش بدی و راهنمایی کنی، دقیقاً داری کار درست رو انجام می‌دی </a:t>
            </a:r>
            <a:br/>
            <a:r>
              <a:t>بقیه‌اش خودبه‌خود شکل می‌گیره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03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04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05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07" name="TextBox 8"/>
          <p:cNvSpPr txBox="1"/>
          <p:nvPr/>
        </p:nvSpPr>
        <p:spPr>
          <a:xfrm>
            <a:off x="16693362" y="2335514"/>
            <a:ext cx="6451144" cy="2099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دیجی‌منتور دقیقاً باید چه کارهایی انجام بده؟</a:t>
            </a:r>
          </a:p>
        </p:txBody>
      </p:sp>
      <p:sp>
        <p:nvSpPr>
          <p:cNvPr id="108" name="TextBox 8"/>
          <p:cNvSpPr txBox="1"/>
          <p:nvPr/>
        </p:nvSpPr>
        <p:spPr>
          <a:xfrm>
            <a:off x="15862561" y="4851491"/>
            <a:ext cx="7305347" cy="3562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نقش تو به‌عنوان دیجی‌منتور این نیست که همه‌چیز رو مدیریت کنی یا همه جواب‌ها رو داشته باشی.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br/>
            <a:r>
              <a:t>اما یه سری کارهای مشخص هست که اگر انجامشون بدی، تجربه شروع کار برای هم‌تیمی جدید خیلی راحت‌تر و بهتر میشه.</a:t>
            </a:r>
          </a:p>
        </p:txBody>
      </p:sp>
      <p:sp>
        <p:nvSpPr>
          <p:cNvPr id="109" name="TextBox 8"/>
          <p:cNvSpPr txBox="1"/>
          <p:nvPr/>
        </p:nvSpPr>
        <p:spPr>
          <a:xfrm>
            <a:off x="7808402" y="6732542"/>
            <a:ext cx="4375095" cy="117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اینجا دقیق و شفاف گفتیم که باید چه کارهایی انجام بدی:</a:t>
            </a:r>
          </a:p>
        </p:txBody>
      </p:sp>
      <p:pic>
        <p:nvPicPr>
          <p:cNvPr id="111" name="Connection Line" descr="Connection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39492" y="8340379"/>
            <a:ext cx="1497429" cy="220925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15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16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17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19" name="TextBox 8"/>
          <p:cNvSpPr txBox="1"/>
          <p:nvPr/>
        </p:nvSpPr>
        <p:spPr>
          <a:xfrm>
            <a:off x="18649039" y="3569845"/>
            <a:ext cx="449346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شروع ارتباط و خوش‌آمدگویی</a:t>
            </a:r>
          </a:p>
        </p:txBody>
      </p:sp>
      <p:sp>
        <p:nvSpPr>
          <p:cNvPr id="120" name="TextBox 8"/>
          <p:cNvSpPr txBox="1"/>
          <p:nvPr/>
        </p:nvSpPr>
        <p:spPr>
          <a:xfrm>
            <a:off x="18643132" y="4388714"/>
            <a:ext cx="4499375" cy="5058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اولین فرصت خودتو معرفی کن (ترجیحاً قبل یا روز اول)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با یه پیام یا برخورد دوستانه، فضا رو برای ارتباط باز کن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بهش بگو که می‌تونه روی تو حساب کنه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شکستن یخ اولیه و ایجاد حس امنیت</a:t>
            </a:r>
          </a:p>
        </p:txBody>
      </p:sp>
      <p:sp>
        <p:nvSpPr>
          <p:cNvPr id="121" name="TextBox 8"/>
          <p:cNvSpPr txBox="1"/>
          <p:nvPr/>
        </p:nvSpPr>
        <p:spPr>
          <a:xfrm>
            <a:off x="12794623" y="3569845"/>
            <a:ext cx="4493468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معرفی تیم و آدم‌ها</a:t>
            </a:r>
          </a:p>
        </p:txBody>
      </p:sp>
      <p:sp>
        <p:nvSpPr>
          <p:cNvPr id="122" name="TextBox 8"/>
          <p:cNvSpPr txBox="1"/>
          <p:nvPr/>
        </p:nvSpPr>
        <p:spPr>
          <a:xfrm>
            <a:off x="12856116" y="4388714"/>
            <a:ext cx="4431975" cy="4500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اعضای تیم رو بهش معرفی کن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توضیح بده هرکس چه نقشی داره (در حد ساده و کاربردی)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لازم بود، کمک کن ارتباط اولیه با افراد شکل بگیره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کمک به شناخت سریع‌تر آدم‌ها و راحت‌تر ارتباط گرفتن</a:t>
            </a:r>
          </a:p>
        </p:txBody>
      </p:sp>
      <p:sp>
        <p:nvSpPr>
          <p:cNvPr id="123" name="TextBox 8"/>
          <p:cNvSpPr txBox="1"/>
          <p:nvPr/>
        </p:nvSpPr>
        <p:spPr>
          <a:xfrm>
            <a:off x="7053451" y="3569845"/>
            <a:ext cx="4395328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توضیح فضای کاری و فرهنگ</a:t>
            </a:r>
          </a:p>
        </p:txBody>
      </p:sp>
      <p:sp>
        <p:nvSpPr>
          <p:cNvPr id="124" name="TextBox 8"/>
          <p:cNvSpPr txBox="1"/>
          <p:nvPr/>
        </p:nvSpPr>
        <p:spPr>
          <a:xfrm>
            <a:off x="7053997" y="4388714"/>
            <a:ext cx="4394782" cy="6735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مورد فضای کاری (رسمی/غیررسمی بودن، نحوه ارتباط‌ها) توضیح بده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نکته‌های نانوشته ولی مهم رو منتقل کن (مثلاً اینکه معمولاً چطور با هم در ارتباطیم)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چیزهایی که خودت اولش نمی‌دونستی ولی مهم بودن رو بگو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کاهش ابهام و جلوگیری از سردرگمی</a:t>
            </a:r>
          </a:p>
        </p:txBody>
      </p:sp>
      <p:sp>
        <p:nvSpPr>
          <p:cNvPr id="125" name="TextBox 8"/>
          <p:cNvSpPr txBox="1"/>
          <p:nvPr/>
        </p:nvSpPr>
        <p:spPr>
          <a:xfrm>
            <a:off x="2024126" y="3569845"/>
            <a:ext cx="3614098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 کمک در روزهای اول</a:t>
            </a:r>
          </a:p>
        </p:txBody>
      </p:sp>
      <p:sp>
        <p:nvSpPr>
          <p:cNvPr id="126" name="TextBox 8"/>
          <p:cNvSpPr txBox="1"/>
          <p:nvPr/>
        </p:nvSpPr>
        <p:spPr>
          <a:xfrm>
            <a:off x="1223121" y="4388714"/>
            <a:ext cx="4415103" cy="5617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مطمئن شو دسترسی‌ها و ابزارها رو می‌شناسه (در حد راهنمایی اولیه)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جایی گیر کرد، کمکش کن مسیر رو پیدا کنه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راهنمایی کن که برای هر موضوع باید سراغ چه کسی بره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کمک به راه افتادن سریع‌تر در کار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29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30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31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33" name="TextBox 8"/>
          <p:cNvSpPr txBox="1"/>
          <p:nvPr/>
        </p:nvSpPr>
        <p:spPr>
          <a:xfrm>
            <a:off x="18649039" y="3569845"/>
            <a:ext cx="449346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انجام چک‌این‌های منظم</a:t>
            </a:r>
          </a:p>
        </p:txBody>
      </p:sp>
      <p:sp>
        <p:nvSpPr>
          <p:cNvPr id="134" name="TextBox 8"/>
          <p:cNvSpPr txBox="1"/>
          <p:nvPr/>
        </p:nvSpPr>
        <p:spPr>
          <a:xfrm>
            <a:off x="18643131" y="4388714"/>
            <a:ext cx="4499376" cy="5058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چند روز اول، فعالانه سراغش برو (منتظر سوال نمونه)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چک‌این‌ها می‌تونن کوتاه و غیررسمی باشن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ازش بپرس آیا چیزی براش مبهم یا سخت هست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جلوگیری از انباشته شدن ابهام و سوال</a:t>
            </a:r>
          </a:p>
        </p:txBody>
      </p:sp>
      <p:sp>
        <p:nvSpPr>
          <p:cNvPr id="135" name="TextBox 8"/>
          <p:cNvSpPr txBox="1"/>
          <p:nvPr/>
        </p:nvSpPr>
        <p:spPr>
          <a:xfrm>
            <a:off x="12794622" y="3569845"/>
            <a:ext cx="4493469" cy="1099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پاسخ به سوالات (یا کمک در پیدا کردن جواب)</a:t>
            </a:r>
          </a:p>
        </p:txBody>
      </p:sp>
      <p:sp>
        <p:nvSpPr>
          <p:cNvPr id="136" name="TextBox 8"/>
          <p:cNvSpPr txBox="1"/>
          <p:nvPr/>
        </p:nvSpPr>
        <p:spPr>
          <a:xfrm>
            <a:off x="12856116" y="4947514"/>
            <a:ext cx="4431975" cy="5058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جواب رو می‌دونی، واضح و ساده توضیح بده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نمی‌دونی، کمک کن منبع درست یا فرد مناسب رو پیدا کنه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هیچ سوالی رو کوچک یا بی‌اهمیت ندون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ایجاد فضای امن برای سوال پرسیدن</a:t>
            </a:r>
          </a:p>
        </p:txBody>
      </p:sp>
      <p:sp>
        <p:nvSpPr>
          <p:cNvPr id="137" name="TextBox 8"/>
          <p:cNvSpPr txBox="1"/>
          <p:nvPr/>
        </p:nvSpPr>
        <p:spPr>
          <a:xfrm>
            <a:off x="7053451" y="3569845"/>
            <a:ext cx="439532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کمک به ارتباط گرفتن با تیم</a:t>
            </a:r>
          </a:p>
        </p:txBody>
      </p:sp>
      <p:sp>
        <p:nvSpPr>
          <p:cNvPr id="138" name="TextBox 8"/>
          <p:cNvSpPr txBox="1"/>
          <p:nvPr/>
        </p:nvSpPr>
        <p:spPr>
          <a:xfrm>
            <a:off x="7053997" y="4388714"/>
            <a:ext cx="4394782" cy="4500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دیدی ارتباط برقرار نمی‌کنه، کمکش کن وارد گفتگوها بشه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صورت نیاز، بینش و بقیه پل بزن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کمک کن احساس کنه جزئی از تیمه، نه جدا از اون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ایجاد حس تعلق</a:t>
            </a:r>
          </a:p>
        </p:txBody>
      </p:sp>
      <p:sp>
        <p:nvSpPr>
          <p:cNvPr id="139" name="TextBox 8"/>
          <p:cNvSpPr txBox="1"/>
          <p:nvPr/>
        </p:nvSpPr>
        <p:spPr>
          <a:xfrm>
            <a:off x="1242895" y="3569845"/>
            <a:ext cx="4395329" cy="1099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به اشتراک گذاشتن تجربه‌های واقعی</a:t>
            </a:r>
          </a:p>
        </p:txBody>
      </p:sp>
      <p:sp>
        <p:nvSpPr>
          <p:cNvPr id="140" name="TextBox 8"/>
          <p:cNvSpPr txBox="1"/>
          <p:nvPr/>
        </p:nvSpPr>
        <p:spPr>
          <a:xfrm>
            <a:off x="1223121" y="4829948"/>
            <a:ext cx="4415103" cy="5058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از تجربه‌های خودت در شروع کار بگو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چالش‌هایی که داشتی و چطور حلشون کردی رو به اشتراک بذار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نکته‌های کاربردی و واقعی بده، نه صرفاً رسمی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واقعی‌تر و قابل‌درک‌تر شدن مسیر برای فرد جدید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43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44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45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47" name="TextBox 8"/>
          <p:cNvSpPr txBox="1"/>
          <p:nvPr/>
        </p:nvSpPr>
        <p:spPr>
          <a:xfrm>
            <a:off x="18649039" y="3569845"/>
            <a:ext cx="4493469" cy="10991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توجه به نشانه‌های سردرگمی یا مشکل</a:t>
            </a:r>
          </a:p>
        </p:txBody>
      </p:sp>
      <p:sp>
        <p:nvSpPr>
          <p:cNvPr id="148" name="TextBox 8"/>
          <p:cNvSpPr txBox="1"/>
          <p:nvPr/>
        </p:nvSpPr>
        <p:spPr>
          <a:xfrm>
            <a:off x="18643131" y="4829948"/>
            <a:ext cx="4499376" cy="5617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حس کردی گیجه، ساکته یا درگیره، بی‌تفاوت رد نشو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با یه سوال ساده سر صحبت رو باز کن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در صورت نیاز، کمکش کن موضوع رو به فرد مناسب منتقل کنه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جلوگیری از انزوا یا فشار بی‌صدا</a:t>
            </a:r>
          </a:p>
        </p:txBody>
      </p:sp>
      <p:sp>
        <p:nvSpPr>
          <p:cNvPr id="149" name="TextBox 8"/>
          <p:cNvSpPr txBox="1"/>
          <p:nvPr/>
        </p:nvSpPr>
        <p:spPr>
          <a:xfrm>
            <a:off x="12794622" y="3569845"/>
            <a:ext cx="449346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در دسترس بودن (در حد منطقی)</a:t>
            </a:r>
          </a:p>
        </p:txBody>
      </p:sp>
      <p:sp>
        <p:nvSpPr>
          <p:cNvPr id="150" name="TextBox 8"/>
          <p:cNvSpPr txBox="1"/>
          <p:nvPr/>
        </p:nvSpPr>
        <p:spPr>
          <a:xfrm>
            <a:off x="12856116" y="4947514"/>
            <a:ext cx="4431975" cy="5058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طوری رفتار کن که بدونه می‌تونه روی تو حساب کنه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لازم نیست همیشه در لحظه جواب بدی، ولی بی‌پاسخ نذار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در دسترس نیستی، شفاف بگو کی می‌تونی کمک کنی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ایجاد حس اطمینان بدون ایجاد فشار روی خودت</a:t>
            </a:r>
          </a:p>
        </p:txBody>
      </p:sp>
      <p:sp>
        <p:nvSpPr>
          <p:cNvPr id="151" name="TextBox 8"/>
          <p:cNvSpPr txBox="1"/>
          <p:nvPr/>
        </p:nvSpPr>
        <p:spPr>
          <a:xfrm>
            <a:off x="7053451" y="3569845"/>
            <a:ext cx="439532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هدایت، نه وابسته کردن</a:t>
            </a:r>
          </a:p>
        </p:txBody>
      </p:sp>
      <p:sp>
        <p:nvSpPr>
          <p:cNvPr id="152" name="TextBox 8"/>
          <p:cNvSpPr txBox="1"/>
          <p:nvPr/>
        </p:nvSpPr>
        <p:spPr>
          <a:xfrm>
            <a:off x="7053997" y="4388714"/>
            <a:ext cx="4394782" cy="5058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کمک کن خودش مسیرها رو یاد بگیره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به‌مرور کمتر مستقیم جواب بده و بیشتر راهنمایی کن</a:t>
            </a:r>
          </a:p>
          <a:p>
            <a:pPr marL="368300" indent="-368300" algn="just" defTabSz="457200" rtl="1">
              <a:lnSpc>
                <a:spcPct val="100000"/>
              </a:lnSpc>
              <a:spcBef>
                <a:spcPts val="0"/>
              </a:spcBef>
              <a:buSzPct val="123000"/>
              <a:buChar char="•"/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هدف اینه که مستقل بشه، نه وابسته به تو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🎯 </a:t>
            </a:r>
            <a:r>
              <a:rPr>
                <a:latin typeface="Yekan Bakh Bold"/>
                <a:ea typeface="Yekan Bakh Bold"/>
                <a:cs typeface="Yekan Bakh Bold"/>
                <a:sym typeface="Yekan Bakh Bold"/>
              </a:rPr>
              <a:t>هدف:</a:t>
            </a:r>
            <a:r>
              <a:t> رشد و استقلال فرد جدید</a:t>
            </a:r>
          </a:p>
        </p:txBody>
      </p:sp>
      <p:sp>
        <p:nvSpPr>
          <p:cNvPr id="153" name="TextBox 8"/>
          <p:cNvSpPr txBox="1"/>
          <p:nvPr/>
        </p:nvSpPr>
        <p:spPr>
          <a:xfrm>
            <a:off x="1251877" y="6571663"/>
            <a:ext cx="3732296" cy="272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500">
                <a:latin typeface="Yekan Bakh Bold"/>
                <a:ea typeface="Yekan Bakh Bold"/>
                <a:cs typeface="Yekan Bakh Bold"/>
                <a:sym typeface="Yekan Bakh Bold"/>
              </a:defRPr>
            </a:pPr>
            <a:r>
              <a:rPr>
                <a:latin typeface="Yekan Bakh Regular"/>
                <a:ea typeface="Yekan Bakh Regular"/>
                <a:cs typeface="Yekan Bakh Regular"/>
                <a:sym typeface="Yekan Bakh Regular"/>
              </a:rPr>
              <a:t>در یک جمله:</a:t>
            </a:r>
            <a:br/>
            <a:r>
              <a:t>تو قراره مسیر رو براش روشن‌تر کنی، نه اینکه مسیر رو براش طی کنی .</a:t>
            </a:r>
          </a:p>
        </p:txBody>
      </p:sp>
      <p:pic>
        <p:nvPicPr>
          <p:cNvPr id="154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 rot="3932465">
            <a:off x="1406879" y="4550842"/>
            <a:ext cx="1642306" cy="16835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5EF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2026"/>
          <p:cNvSpPr txBox="1"/>
          <p:nvPr/>
        </p:nvSpPr>
        <p:spPr>
          <a:xfrm>
            <a:off x="19161239" y="12480701"/>
            <a:ext cx="36580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2026</a:t>
            </a:r>
          </a:p>
        </p:txBody>
      </p:sp>
      <p:sp>
        <p:nvSpPr>
          <p:cNvPr id="157" name="کنارهم، قوی تریم!"/>
          <p:cNvSpPr txBox="1"/>
          <p:nvPr/>
        </p:nvSpPr>
        <p:spPr>
          <a:xfrm>
            <a:off x="4885004" y="12425228"/>
            <a:ext cx="2179046" cy="233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rtl="1">
              <a:defRPr sz="12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کنارهم، قوی تریم!</a:t>
            </a:r>
          </a:p>
        </p:txBody>
      </p:sp>
      <p:sp>
        <p:nvSpPr>
          <p:cNvPr id="158" name="HR Team"/>
          <p:cNvSpPr txBox="1"/>
          <p:nvPr/>
        </p:nvSpPr>
        <p:spPr>
          <a:xfrm>
            <a:off x="8537503" y="12455301"/>
            <a:ext cx="885892" cy="17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/>
            </a:lvl1pPr>
          </a:lstStyle>
          <a:p>
            <a:pPr/>
            <a:r>
              <a:t>HR Team</a:t>
            </a:r>
          </a:p>
        </p:txBody>
      </p:sp>
      <p:pic>
        <p:nvPicPr>
          <p:cNvPr id="159" name="Image" descr="Image"/>
          <p:cNvPicPr>
            <a:picLocks noChangeAspect="1"/>
          </p:cNvPicPr>
          <p:nvPr/>
        </p:nvPicPr>
        <p:blipFill>
          <a:blip r:embed="rId2">
            <a:alphaModFix amt="65008"/>
            <a:extLst/>
          </a:blip>
          <a:stretch>
            <a:fillRect/>
          </a:stretch>
        </p:blipFill>
        <p:spPr>
          <a:xfrm>
            <a:off x="1200807" y="12369460"/>
            <a:ext cx="1068620" cy="294415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۱۴۰۵"/>
          <p:cNvSpPr txBox="1"/>
          <p:nvPr/>
        </p:nvSpPr>
        <p:spPr>
          <a:xfrm>
            <a:off x="22632567" y="12450945"/>
            <a:ext cx="524470" cy="258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1300">
                <a:latin typeface="Yekan Bakh Regular"/>
                <a:ea typeface="Yekan Bakh Regular"/>
                <a:cs typeface="Yekan Bakh Regular"/>
                <a:sym typeface="Yekan Bakh Regular"/>
              </a:defRPr>
            </a:lvl1pPr>
          </a:lstStyle>
          <a:p>
            <a:pPr/>
            <a:r>
              <a:t>۱۴۰۵</a:t>
            </a:r>
          </a:p>
        </p:txBody>
      </p:sp>
      <p:sp>
        <p:nvSpPr>
          <p:cNvPr id="161" name="TextBox 8"/>
          <p:cNvSpPr txBox="1"/>
          <p:nvPr/>
        </p:nvSpPr>
        <p:spPr>
          <a:xfrm>
            <a:off x="16693362" y="2335514"/>
            <a:ext cx="6451144" cy="2099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54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دیجی‌منتور چه کارهایی نباید انجام بده؟</a:t>
            </a:r>
          </a:p>
        </p:txBody>
      </p:sp>
      <p:sp>
        <p:nvSpPr>
          <p:cNvPr id="162" name="TextBox 8"/>
          <p:cNvSpPr txBox="1"/>
          <p:nvPr/>
        </p:nvSpPr>
        <p:spPr>
          <a:xfrm>
            <a:off x="8539327" y="2459536"/>
            <a:ext cx="7305347" cy="3562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تا اینجا گفتیم چی کارا می‌تونی بکنی که خیلی تاثیر مثبتی داشته باشه.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30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br/>
            <a:r>
              <a:t>حالا بیاین یه نفس راحت بکشیم و ببینیم چی‌ها اصلاً جزو کار تو نیست. چون واقعیت اینه:</a:t>
            </a:r>
            <a:br/>
            <a:r>
              <a:t>قرار نیست همه‌چی روی دوش تو باشه.</a:t>
            </a:r>
          </a:p>
        </p:txBody>
      </p:sp>
      <p:sp>
        <p:nvSpPr>
          <p:cNvPr id="163" name="TextBox 8"/>
          <p:cNvSpPr txBox="1"/>
          <p:nvPr/>
        </p:nvSpPr>
        <p:spPr>
          <a:xfrm>
            <a:off x="18649039" y="7503711"/>
            <a:ext cx="449346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قرار نیست همه جواب‌ها رو بدونی</a:t>
            </a:r>
          </a:p>
        </p:txBody>
      </p:sp>
      <p:sp>
        <p:nvSpPr>
          <p:cNvPr id="164" name="TextBox 8"/>
          <p:cNvSpPr txBox="1"/>
          <p:nvPr/>
        </p:nvSpPr>
        <p:spPr>
          <a:xfrm>
            <a:off x="17635477" y="8438695"/>
            <a:ext cx="5507030" cy="3107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یه سوالی پرسیده شد و جوابشو نمی‌دونی، کاملاً اوکیه.</a:t>
            </a:r>
            <a:br/>
            <a:r>
              <a:t>لازم نیست حدس بزنی یا یه چیزی بگی که مطمئن نیستی.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می‌تونی خیلی ساده بگی:</a:t>
            </a:r>
            <a:br/>
            <a:r>
              <a:t>«مطمئن نیستم، ولی بیا با هم پیداش کنیم»</a:t>
            </a:r>
          </a:p>
        </p:txBody>
      </p:sp>
      <p:sp>
        <p:nvSpPr>
          <p:cNvPr id="165" name="TextBox 8"/>
          <p:cNvSpPr txBox="1"/>
          <p:nvPr/>
        </p:nvSpPr>
        <p:spPr>
          <a:xfrm>
            <a:off x="10320275" y="7503711"/>
            <a:ext cx="5507033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قرار نیست همه‌چیز به تو وابسته بشه</a:t>
            </a:r>
          </a:p>
        </p:txBody>
      </p:sp>
      <p:sp>
        <p:nvSpPr>
          <p:cNvPr id="166" name="TextBox 8"/>
          <p:cNvSpPr txBox="1"/>
          <p:nvPr/>
        </p:nvSpPr>
        <p:spPr>
          <a:xfrm>
            <a:off x="9237874" y="8438695"/>
            <a:ext cx="6589433" cy="258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برای هر سوال کوچیک فقط سراغ تو بیاد، کم‌کم سخت میشه.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بهتره کمکش کنی یاد بگیره:</a:t>
            </a:r>
            <a:br/>
            <a:r>
              <a:t>از کجا سوال بپرسه، به کی رجوع کنه، و خودش جلو بره.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تو داری کمکش می‌کنی مستقل بشه، نه وابسته </a:t>
            </a:r>
          </a:p>
        </p:txBody>
      </p:sp>
      <p:sp>
        <p:nvSpPr>
          <p:cNvPr id="167" name="TextBox 8"/>
          <p:cNvSpPr txBox="1"/>
          <p:nvPr/>
        </p:nvSpPr>
        <p:spPr>
          <a:xfrm>
            <a:off x="2300148" y="7503711"/>
            <a:ext cx="4493469" cy="540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just" defTabSz="457200" rtl="1">
              <a:lnSpc>
                <a:spcPct val="100000"/>
              </a:lnSpc>
              <a:spcBef>
                <a:spcPts val="0"/>
              </a:spcBef>
              <a:defRPr sz="2900">
                <a:latin typeface="Yekan Bakh Bold"/>
                <a:ea typeface="Yekan Bakh Bold"/>
                <a:cs typeface="Yekan Bakh Bold"/>
                <a:sym typeface="Yekan Bakh Bold"/>
              </a:defRPr>
            </a:lvl1pPr>
          </a:lstStyle>
          <a:p>
            <a:pPr/>
            <a:r>
              <a:t>قرار نیست وارد هر موضوعی بشی</a:t>
            </a:r>
          </a:p>
        </p:txBody>
      </p:sp>
      <p:sp>
        <p:nvSpPr>
          <p:cNvPr id="168" name="TextBox 8"/>
          <p:cNvSpPr txBox="1"/>
          <p:nvPr/>
        </p:nvSpPr>
        <p:spPr>
          <a:xfrm>
            <a:off x="1286585" y="8438695"/>
            <a:ext cx="5507030" cy="20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صمیمی بودن خیلی خوبه، ولی یه مرز حرفه‌ای هم همیشه لازمه.</a:t>
            </a:r>
          </a:p>
          <a:p>
            <a:pPr algn="just" defTabSz="457200" rtl="1">
              <a:lnSpc>
                <a:spcPct val="100000"/>
              </a:lnSpc>
              <a:spcBef>
                <a:spcPts val="0"/>
              </a:spcBef>
              <a:defRPr sz="2700">
                <a:latin typeface="Yekan Bakh Regular"/>
                <a:ea typeface="Yekan Bakh Regular"/>
                <a:cs typeface="Yekan Bakh Regular"/>
                <a:sym typeface="Yekan Bakh Regular"/>
              </a:defRPr>
            </a:pPr>
            <a:r>
              <a:t>اگر موضوعی خیلی شخصی یا حساس بود،</a:t>
            </a:r>
            <a:br/>
            <a:r>
              <a:t>بهتره واردش نشی یا به فرد مناسب ارجاع بدی.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